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57" r:id="rId4"/>
    <p:sldId id="292" r:id="rId5"/>
    <p:sldId id="275" r:id="rId6"/>
    <p:sldId id="260" r:id="rId7"/>
    <p:sldId id="273" r:id="rId8"/>
    <p:sldId id="274" r:id="rId9"/>
    <p:sldId id="291" r:id="rId10"/>
    <p:sldId id="290" r:id="rId11"/>
    <p:sldId id="279" r:id="rId12"/>
    <p:sldId id="282" r:id="rId13"/>
    <p:sldId id="293" r:id="rId14"/>
    <p:sldId id="2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6F3"/>
    <a:srgbClr val="A9D18E"/>
    <a:srgbClr val="D5E3CF"/>
    <a:srgbClr val="FEE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9871A-7575-46E5-ABF6-3CCCD9E55CA9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3C257-4D94-48A4-83AD-CAD0C47998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3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F05C2-12CD-444F-82A1-8231811B9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FCD218-B35A-4D3C-9F9A-F1D9A0915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FEF8F-C4D1-40EC-8537-DC68E60D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E37D2-51AA-47AD-9919-2D828B19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36A3-51FF-4AEB-B55C-C7B86249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3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792D9-6BEE-4884-9A89-AB6A0D7A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C92036-B940-46E6-BA2E-6D4B688FE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8D3D7C-CD59-4DFE-926E-DB4BC1914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07C66-6BDC-428B-9E81-AEE4C8FD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41B53-2E46-4620-B99F-512E9C85D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08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C541EA-BE7E-413F-999E-D110EB401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61AAC6-7634-4E88-826F-FCFE566A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20E9A2-1452-4E67-9615-328FE9CA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21C35-E455-431D-B3A3-69658B38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28F3C-7A6C-41C0-BFFD-239013BA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ABFFC-1CD2-4299-A2A6-B3C8875A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9BE87-D454-4D7C-9B29-2D4C7CDC5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138EF-1624-49CF-99FE-8DB8B485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D9677A-00FE-4EBA-9D9D-19F68BB1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96DFC-103D-4F77-B81F-CAA5E541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1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84841-AA6D-43DC-8EA0-7123F194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BD1326-2014-4CF7-9C75-2B5D0B2D9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810723-2D34-4133-B064-0F34DE5A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187A74-C7FF-4AD4-8B58-C62AF5ED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952E28-A2A1-42DD-B22D-67D1DFFB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A0788-EA24-48C2-A344-40729234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AB9A3C-9735-41A2-878A-3CD182463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8C8C2C-3A84-4007-8D7D-8393B9992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99223C-3967-474E-BA0E-3B196C56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DBF22-98C0-421E-8B15-53362E87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DB423A-B105-4446-B7FE-0164163D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85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08FD8-0B12-4441-88A4-34CC6E71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E98C31-947D-43C9-B159-8DD602A08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347440-CDE7-4067-9BF5-C935DEB20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20AE45-CF2E-4823-BE13-BEB7B447E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A02151-709A-4BC0-BD05-66938E2E2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8C04C5-874F-4E08-940F-B062419B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FDCAF8-2B45-4DC0-8AF3-448C4997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042B6C-7A37-4EBC-9579-7E19016E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9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1D080-CA9D-4296-98F0-07B66C46A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4C8C35F-1E11-4D60-B191-6DBEE7B8F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BC1779-53BF-4F2F-AC34-D0DCC03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AFF06C-682A-4321-AB07-6F9E1703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1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214809-74C4-4311-BC57-EEDEA864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C9476B-D5EB-4037-8B91-F031ED69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D0D3A5-B4BD-448E-8322-17B178B9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86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30A2-15D2-498C-BEAF-871C6D06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7DB49F-9C53-4104-9B05-BFCF051C8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2BDE-FF49-4A6B-A35A-0D5C2F2EC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7C45E-C06F-4AEE-ADC9-8539AE14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75318-3BED-4D9F-BE07-49F19962E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09133A-A23D-4982-AF2B-1716938E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5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1229B-5EC8-4E97-A9E2-68C9C75C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F898BC-ABEC-4390-BBE4-AEE248E908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32004-2044-4354-8544-294583093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D2E5AB-5E38-4785-AFAD-DB3F354A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022A4A-75CD-453C-BD93-1513C8A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9EFE35-4492-4A24-8E82-493861D1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530CA-E936-477C-8A57-BF49D5CD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BD6782-64EF-4F75-9087-53BCDDA44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36E9A7-A7F1-4FC7-9BD7-D5BEF9D8D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627B5-159E-4C6A-A46C-22F329D7FE1A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F98829-16CE-4395-A1C0-4CEF047AC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7F3004-126C-44EC-8DB2-6910FD34B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AFE2-23DF-4E65-A2CA-671A841EE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5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63F82AA-E0A9-4520-9582-BA3043C920F0}"/>
              </a:ext>
            </a:extLst>
          </p:cNvPr>
          <p:cNvSpPr/>
          <p:nvPr/>
        </p:nvSpPr>
        <p:spPr>
          <a:xfrm>
            <a:off x="1804636" y="4915376"/>
            <a:ext cx="8864992" cy="9329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ГЕОГРАФИЧЕСКОЕ ПРОФИЛЬНОЕ ОБУЧЕНИЕ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87377D1-28A5-492F-9DAB-1D1C3C0B6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798"/>
            <a:ext cx="12192000" cy="16158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altLang="ru-RU" sz="2800" b="1" i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ОСУДАРСТВЕННОЕ БЮДЖЕТНОЕ ОБЩЕОБРАЗОВАТЕЛЬНОЕ УЧРЕЖДЕНИЕ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МОСКВЫ </a:t>
            </a:r>
            <a:r>
              <a:rPr lang="ru-RU" altLang="ru-RU" sz="2800" b="1" dirty="0" bmk="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 bmk="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«ШКОЛА № 171</a:t>
            </a:r>
            <a:r>
              <a:rPr kumimoji="0" lang="ru-RU" altLang="ru-RU" sz="2800" b="1" i="0" u="none" strike="noStrike" cap="none" normalizeH="0" baseline="0" dirty="0" bmk="_Toc85225086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(ГБОУ Школа №171)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1" descr="https://yt3.ggpht.com/ytc/AKedOLTzV2mDLMOtVRrt6Cb78BbWzfxEEXQd_bn8_Plr=s900-c-k-c0x00ffffff-no-rj">
            <a:extLst>
              <a:ext uri="{FF2B5EF4-FFF2-40B4-BE49-F238E27FC236}">
                <a16:creationId xmlns:a16="http://schemas.microsoft.com/office/drawing/2014/main" id="{779F0CD8-6A82-4DC2-9F4A-7F2B3A498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39" y="2441127"/>
            <a:ext cx="1959185" cy="19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98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4185D3BB-85C7-48C8-B171-B2DEA5AD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04" y="3502853"/>
            <a:ext cx="4571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2B808D41-13AE-4814-9692-91394B9F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74" y="1161375"/>
            <a:ext cx="4628271" cy="34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BBCA60C9-1728-4EA1-92A5-76AA3E5C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73" y="3502852"/>
            <a:ext cx="4473530" cy="335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90E47-3425-44F8-A87E-ED0B90A47BC5}"/>
              </a:ext>
            </a:extLst>
          </p:cNvPr>
          <p:cNvSpPr txBox="1"/>
          <p:nvPr/>
        </p:nvSpPr>
        <p:spPr>
          <a:xfrm>
            <a:off x="4192478" y="288300"/>
            <a:ext cx="3750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ОТКРЫТЫЕ ЛЕКЦИИ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39938-96FE-494A-87C0-0067D17F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29" y="1161375"/>
            <a:ext cx="4684544" cy="35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1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6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417C19-DFE1-421F-B274-A6AB972B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70" y="3882684"/>
            <a:ext cx="3948330" cy="2961248"/>
          </a:xfrm>
          <a:prstGeom prst="rect">
            <a:avLst/>
          </a:prstGeom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DD4770A0-AA07-42DD-B933-63DFC19CF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77" y="3017232"/>
            <a:ext cx="3638838" cy="27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FC41A3EC-83CA-4D7B-8A7D-FE30E850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70" y="895056"/>
            <a:ext cx="3643530" cy="27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FB070-E89B-484F-AA2A-A4F4FD8C9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104" y="216000"/>
            <a:ext cx="3395003" cy="25462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0364B-F182-4AD0-AE2E-4BB584B92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95" y="3017232"/>
            <a:ext cx="4867611" cy="3650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8C205A-8758-4580-B02A-59407624A0FD}"/>
              </a:ext>
            </a:extLst>
          </p:cNvPr>
          <p:cNvSpPr txBox="1"/>
          <p:nvPr/>
        </p:nvSpPr>
        <p:spPr>
          <a:xfrm>
            <a:off x="941612" y="691720"/>
            <a:ext cx="381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КАМЕРАЛЬНЫЕ И ЛАБОРАТОРНЫЕ ИССЛЕДОВНИЯ</a:t>
            </a:r>
          </a:p>
        </p:txBody>
      </p:sp>
    </p:spTree>
    <p:extLst>
      <p:ext uri="{BB962C8B-B14F-4D97-AF65-F5344CB8AC3E}">
        <p14:creationId xmlns:p14="http://schemas.microsoft.com/office/powerpoint/2010/main" val="400372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4402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D4E9AA4-C477-4B30-8C16-C7BD4F16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3798277" cy="21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4D8F39B-EB0A-4084-B600-9F99FC96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3" y="2916629"/>
            <a:ext cx="3387969" cy="25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1314D53-49E7-4676-888B-42FFB525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35" y="688876"/>
            <a:ext cx="3594296" cy="269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DE8DAF0-83BF-418D-B784-72B16349D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41" y="3922029"/>
            <a:ext cx="3387968" cy="25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6A2579-9521-4F37-9C3B-410A996EF7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70" b="14256"/>
          <a:stretch/>
        </p:blipFill>
        <p:spPr>
          <a:xfrm>
            <a:off x="3238498" y="3922029"/>
            <a:ext cx="3387969" cy="27814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D72A88-C6FD-43B1-A0DC-FBC4DA9419CA}"/>
              </a:ext>
            </a:extLst>
          </p:cNvPr>
          <p:cNvSpPr txBox="1"/>
          <p:nvPr/>
        </p:nvSpPr>
        <p:spPr>
          <a:xfrm>
            <a:off x="7551376" y="215854"/>
            <a:ext cx="381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ПОЛЕВЫЕ МАРШРУТЫ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26FF1-4426-428A-8377-6B55B350197E}"/>
              </a:ext>
            </a:extLst>
          </p:cNvPr>
          <p:cNvSpPr txBox="1"/>
          <p:nvPr/>
        </p:nvSpPr>
        <p:spPr>
          <a:xfrm>
            <a:off x="7551376" y="1098680"/>
            <a:ext cx="410368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Геология и геоморфология;</a:t>
            </a:r>
          </a:p>
          <a:p>
            <a:pPr marL="342900" indent="-342900">
              <a:buAutoNum type="arabicPeriod"/>
            </a:pPr>
            <a:r>
              <a:rPr lang="ru-RU" sz="2400" dirty="0"/>
              <a:t>Геодезия и топография;</a:t>
            </a:r>
          </a:p>
          <a:p>
            <a:pPr marL="342900" indent="-342900">
              <a:buAutoNum type="arabicPeriod"/>
            </a:pPr>
            <a:r>
              <a:rPr lang="ru-RU" sz="2400" dirty="0"/>
              <a:t>Почвоведение;</a:t>
            </a:r>
          </a:p>
          <a:p>
            <a:pPr marL="342900" indent="-342900">
              <a:buAutoNum type="arabicPeriod"/>
            </a:pPr>
            <a:r>
              <a:rPr lang="ru-RU" sz="2400" dirty="0"/>
              <a:t>Гидрология;</a:t>
            </a:r>
          </a:p>
          <a:p>
            <a:pPr marL="342900" indent="-342900">
              <a:buAutoNum type="arabicPeriod"/>
            </a:pPr>
            <a:r>
              <a:rPr lang="ru-RU" sz="2400" dirty="0"/>
              <a:t>Гляциология;</a:t>
            </a:r>
          </a:p>
          <a:p>
            <a:pPr marL="342900" indent="-342900">
              <a:buAutoNum type="arabicPeriod"/>
            </a:pPr>
            <a:r>
              <a:rPr lang="ru-RU" sz="2400" dirty="0"/>
              <a:t>Ландшафтоведение;</a:t>
            </a:r>
          </a:p>
          <a:p>
            <a:pPr marL="342900" indent="-342900">
              <a:buAutoNum type="arabicPeriod"/>
            </a:pPr>
            <a:r>
              <a:rPr lang="ru-RU" sz="2400" dirty="0"/>
              <a:t>Геофизика.</a:t>
            </a:r>
          </a:p>
        </p:txBody>
      </p:sp>
    </p:spTree>
    <p:extLst>
      <p:ext uri="{BB962C8B-B14F-4D97-AF65-F5344CB8AC3E}">
        <p14:creationId xmlns:p14="http://schemas.microsoft.com/office/powerpoint/2010/main" val="14783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27FB19-8DE8-4809-B5FD-15006999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B61005-49DD-4986-9E4A-C33187255111}"/>
              </a:ext>
            </a:extLst>
          </p:cNvPr>
          <p:cNvSpPr txBox="1"/>
          <p:nvPr/>
        </p:nvSpPr>
        <p:spPr>
          <a:xfrm>
            <a:off x="4186557" y="339824"/>
            <a:ext cx="381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ЭКСПЕДИЦИИ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C9B56-EAD3-4DF8-9B01-38B4CA5AF60D}"/>
              </a:ext>
            </a:extLst>
          </p:cNvPr>
          <p:cNvSpPr txBox="1"/>
          <p:nvPr/>
        </p:nvSpPr>
        <p:spPr>
          <a:xfrm>
            <a:off x="198826" y="1005920"/>
            <a:ext cx="11794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летнее и каникулярное время проводятся научно-исследовательские экспедиции, в ходе которых собираются и обрабатываются различные данные в области наук о Земле.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3CEBA2-0481-4EB5-B748-1A63C5202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2" t="27252" r="27021" b="14668"/>
          <a:stretch/>
        </p:blipFill>
        <p:spPr bwMode="auto">
          <a:xfrm>
            <a:off x="198826" y="1868963"/>
            <a:ext cx="3520264" cy="26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1C9E38-5A18-4C0F-9837-97F602C9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62" y="1856681"/>
            <a:ext cx="3459970" cy="25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10ADA36-7329-4300-A7CB-B0A55EFC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04" y="1856682"/>
            <a:ext cx="4600679" cy="25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636AF19-9C68-423F-933A-5BE394BE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92" y="4077097"/>
            <a:ext cx="3690334" cy="27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10650E2-9FE9-4245-B8B6-268E9596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36" y="4439074"/>
            <a:ext cx="5129361" cy="24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39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CC08F96-E96A-4D51-86C5-E5D9BB66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1" y="1113022"/>
            <a:ext cx="3587114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EA0FBC1A-A630-4F98-A2E8-03606620E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43" y="3980218"/>
            <a:ext cx="3587114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B24F5CD1-8F90-4CEA-BD4B-BA158D80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1" y="3980218"/>
            <a:ext cx="3587114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>
            <a:extLst>
              <a:ext uri="{FF2B5EF4-FFF2-40B4-BE49-F238E27FC236}">
                <a16:creationId xmlns:a16="http://schemas.microsoft.com/office/drawing/2014/main" id="{2F06BC5F-4E72-447A-8DAF-42F576CB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43" y="1113022"/>
            <a:ext cx="3587113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187704F6-2542-4D81-A8B6-98ACEEC9A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24204"/>
          <a:stretch/>
        </p:blipFill>
        <p:spPr bwMode="auto">
          <a:xfrm>
            <a:off x="8596570" y="1113022"/>
            <a:ext cx="3079615" cy="27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789851F-1389-4179-AB97-AD14958DE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110" y="4149740"/>
            <a:ext cx="3302732" cy="25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5C9BFA-C59E-44F2-BCA6-7B5ECCD21BA9}"/>
              </a:ext>
            </a:extLst>
          </p:cNvPr>
          <p:cNvSpPr txBox="1"/>
          <p:nvPr/>
        </p:nvSpPr>
        <p:spPr>
          <a:xfrm>
            <a:off x="703785" y="253309"/>
            <a:ext cx="10784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ПОСЕЩЕНИЕ УНИВЕРСИТЕТОВ, ЛАБОРАТОРИЙ И НАУЧНЫХ ЦЕНТРОВ</a:t>
            </a:r>
          </a:p>
        </p:txBody>
      </p:sp>
    </p:spTree>
    <p:extLst>
      <p:ext uri="{BB962C8B-B14F-4D97-AF65-F5344CB8AC3E}">
        <p14:creationId xmlns:p14="http://schemas.microsoft.com/office/powerpoint/2010/main" val="204397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0C214-358D-4004-8078-A4BAAAE3B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5DE73D-44D7-4AEF-846E-983FB842DC97}"/>
              </a:ext>
            </a:extLst>
          </p:cNvPr>
          <p:cNvSpPr/>
          <p:nvPr/>
        </p:nvSpPr>
        <p:spPr>
          <a:xfrm>
            <a:off x="504091" y="0"/>
            <a:ext cx="11183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>
                <a:latin typeface="+mj-lt"/>
              </a:rPr>
              <a:t>СТРУКТУРА И ОРГАНИЗАЦИЯ УЧЕБНОГО ПРОЦЕССА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dirty="0">
                <a:latin typeface="+mj-lt"/>
              </a:rPr>
              <a:t>ИНВАРИАНТНАЯ ЧАСТЬ (10 класс)</a:t>
            </a:r>
          </a:p>
        </p:txBody>
      </p:sp>
      <p:graphicFrame>
        <p:nvGraphicFramePr>
          <p:cNvPr id="6" name="Содержимое 3">
            <a:extLst>
              <a:ext uri="{FF2B5EF4-FFF2-40B4-BE49-F238E27FC236}">
                <a16:creationId xmlns:a16="http://schemas.microsoft.com/office/drawing/2014/main" id="{875CB4DC-2884-47B3-890C-71A23A2E1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615316"/>
              </p:ext>
            </p:extLst>
          </p:nvPr>
        </p:nvGraphicFramePr>
        <p:xfrm>
          <a:off x="1186373" y="1242388"/>
          <a:ext cx="9819249" cy="5549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99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ДИСЦИПЛИНА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ВРЕМЯ (часов в неделю)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538807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Русский язык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2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Литература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3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Английский язык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3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37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История ( всеобщая и история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России)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2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Физика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2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Химия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Биология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ОБЖ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2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Физическая культура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Обществознание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/>
                        <a:t>2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519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ИТОГ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20 </a:t>
                      </a:r>
                    </a:p>
                  </a:txBody>
                  <a:tcPr marL="91447" marR="91447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F40AA0A-3198-4C1A-91F4-3E8A9F929526}"/>
              </a:ext>
            </a:extLst>
          </p:cNvPr>
          <p:cNvSpPr/>
          <p:nvPr/>
        </p:nvSpPr>
        <p:spPr>
          <a:xfrm>
            <a:off x="504088" y="-57054"/>
            <a:ext cx="11183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dirty="0">
                <a:latin typeface="+mj-lt"/>
              </a:rPr>
              <a:t>ПРОФИЛЬНЫЕ ПРЕДМЕТЫ (10 класс)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4DA07B23-8A31-44EC-9821-D351D1FDF0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02242"/>
              </p:ext>
            </p:extLst>
          </p:nvPr>
        </p:nvGraphicFramePr>
        <p:xfrm>
          <a:off x="982389" y="899042"/>
          <a:ext cx="10227211" cy="53692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3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3210">
                  <a:extLst>
                    <a:ext uri="{9D8B030D-6E8A-4147-A177-3AD203B41FA5}">
                      <a16:colId xmlns:a16="http://schemas.microsoft.com/office/drawing/2014/main" val="3894734602"/>
                    </a:ext>
                  </a:extLst>
                </a:gridCol>
              </a:tblGrid>
              <a:tr h="47986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ДИСЦИПЛИНА</a:t>
                      </a:r>
                    </a:p>
                  </a:txBody>
                  <a:tcPr marL="91447" marR="9144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ВРЕМЯ (часов в неделю)</a:t>
                      </a:r>
                    </a:p>
                  </a:txBody>
                  <a:tcPr marL="91447" marR="91447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42793"/>
                  </a:ext>
                </a:extLst>
              </a:tr>
              <a:tr h="49736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Алгебра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и начала анализа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4 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Геометрия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32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География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863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Информационные технологии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763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Экология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8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ИТОГ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17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ЭЛЕКТИВНЫЕ КУРСЫ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228696"/>
                  </a:ext>
                </a:extLst>
              </a:tr>
              <a:tr h="5248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Науки о Земле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617545"/>
                  </a:ext>
                </a:extLst>
              </a:tr>
              <a:tr h="5248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Проектная деятельность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775218"/>
                  </a:ext>
                </a:extLst>
              </a:tr>
              <a:tr h="52486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Практикум по геологии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91425" marR="9142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688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1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74FC6B-14F7-4A16-ABD2-42BC4809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9C604-E943-4C51-9573-5FA3F9C28AA9}"/>
              </a:ext>
            </a:extLst>
          </p:cNvPr>
          <p:cNvSpPr txBox="1"/>
          <p:nvPr/>
        </p:nvSpPr>
        <p:spPr>
          <a:xfrm>
            <a:off x="3371246" y="309489"/>
            <a:ext cx="544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ДЕЯТЕЛЬНОСТЬ ПРОФИЛЯ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7C832-14A6-4B44-A8A8-6BF26DCFBDC3}"/>
              </a:ext>
            </a:extLst>
          </p:cNvPr>
          <p:cNvSpPr txBox="1"/>
          <p:nvPr/>
        </p:nvSpPr>
        <p:spPr>
          <a:xfrm>
            <a:off x="432579" y="1228397"/>
            <a:ext cx="113268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800" dirty="0"/>
              <a:t>Подготовка к ОГЭ и ЕГЭ;</a:t>
            </a:r>
          </a:p>
          <a:p>
            <a:pPr marL="342900" indent="-342900" algn="just">
              <a:buAutoNum type="arabicPeriod"/>
            </a:pPr>
            <a:endParaRPr lang="ru-RU" sz="2800" dirty="0"/>
          </a:p>
          <a:p>
            <a:pPr marL="342900" indent="-342900" algn="just">
              <a:buAutoNum type="arabicPeriod"/>
            </a:pPr>
            <a:r>
              <a:rPr lang="ru-RU" sz="2800" dirty="0"/>
              <a:t>Изучение олимпиадных материалов ВСОШ, МОШ, ЛОМ и СПбГУ;</a:t>
            </a:r>
          </a:p>
          <a:p>
            <a:pPr marL="342900" indent="-342900" algn="just">
              <a:buAutoNum type="arabicPeriod"/>
            </a:pPr>
            <a:endParaRPr lang="ru-RU" sz="2800" dirty="0"/>
          </a:p>
          <a:p>
            <a:pPr marL="342900" indent="-342900" algn="just">
              <a:buAutoNum type="arabicPeriod"/>
            </a:pPr>
            <a:r>
              <a:rPr lang="ru-RU" sz="2800" dirty="0"/>
              <a:t>Научно-исследовательская деятельность в рамках дисциплины «Индивидуальный проект»;</a:t>
            </a:r>
          </a:p>
          <a:p>
            <a:pPr marL="342900" indent="-342900" algn="just">
              <a:buAutoNum type="arabicPeriod"/>
            </a:pPr>
            <a:endParaRPr lang="ru-RU" sz="2800" dirty="0"/>
          </a:p>
          <a:p>
            <a:pPr marL="342900" indent="-342900" algn="just">
              <a:buAutoNum type="arabicPeriod"/>
            </a:pPr>
            <a:r>
              <a:rPr lang="ru-RU" sz="2800" dirty="0"/>
              <a:t>Полевые маршруты – практическое освоение материалов;</a:t>
            </a:r>
          </a:p>
          <a:p>
            <a:pPr marL="342900" indent="-342900" algn="just">
              <a:buAutoNum type="arabicPeriod"/>
            </a:pPr>
            <a:endParaRPr lang="ru-RU" sz="2800" dirty="0"/>
          </a:p>
          <a:p>
            <a:pPr marL="342900" indent="-342900" algn="just">
              <a:buAutoNum type="arabicPeriod"/>
            </a:pPr>
            <a:r>
              <a:rPr lang="ru-RU" sz="2800" dirty="0"/>
              <a:t>Открытый лекторий – проведение лекций преподавателями ВУЗов;</a:t>
            </a:r>
          </a:p>
          <a:p>
            <a:pPr marL="342900" indent="-342900" algn="just">
              <a:buAutoNum type="arabicPeriod"/>
            </a:pPr>
            <a:endParaRPr lang="ru-RU" sz="2800" dirty="0"/>
          </a:p>
          <a:p>
            <a:pPr marL="342900" indent="-342900" algn="just">
              <a:buAutoNum type="arabicPeriod"/>
            </a:pPr>
            <a:r>
              <a:rPr lang="ru-RU" sz="2800" dirty="0"/>
              <a:t>Экспедиционное движение. </a:t>
            </a:r>
          </a:p>
        </p:txBody>
      </p:sp>
    </p:spTree>
    <p:extLst>
      <p:ext uri="{BB962C8B-B14F-4D97-AF65-F5344CB8AC3E}">
        <p14:creationId xmlns:p14="http://schemas.microsoft.com/office/powerpoint/2010/main" val="1485208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431011D-6A37-4F21-AF0A-5675EB8F576B}"/>
              </a:ext>
            </a:extLst>
          </p:cNvPr>
          <p:cNvSpPr/>
          <p:nvPr/>
        </p:nvSpPr>
        <p:spPr>
          <a:xfrm>
            <a:off x="1127070" y="308072"/>
            <a:ext cx="9937857" cy="736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ИССЛЕДОВАТЕЛЬСКАЯ И ПРОЕКТНАЯ ДЕЯТЕЛЬНОСТЬ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9C643DC-6352-4E2E-84F2-C10EBBDAFF04}"/>
              </a:ext>
            </a:extLst>
          </p:cNvPr>
          <p:cNvSpPr/>
          <p:nvPr/>
        </p:nvSpPr>
        <p:spPr>
          <a:xfrm>
            <a:off x="552795" y="2902037"/>
            <a:ext cx="2586212" cy="526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ВОДЫ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07C86EF-5DBA-4EDC-9ECE-4248E768FACD}"/>
              </a:ext>
            </a:extLst>
          </p:cNvPr>
          <p:cNvSpPr/>
          <p:nvPr/>
        </p:nvSpPr>
        <p:spPr>
          <a:xfrm>
            <a:off x="552794" y="3654721"/>
            <a:ext cx="2586213" cy="526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ПОЧВЫ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194934-3F24-4B88-A2B5-0FEB06B062A5}"/>
              </a:ext>
            </a:extLst>
          </p:cNvPr>
          <p:cNvSpPr/>
          <p:nvPr/>
        </p:nvSpPr>
        <p:spPr>
          <a:xfrm>
            <a:off x="4232749" y="3682125"/>
            <a:ext cx="3783728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РАДИАЦИЯ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D1852C3-53AC-4930-98C7-74C3C4BDE9CA}"/>
              </a:ext>
            </a:extLst>
          </p:cNvPr>
          <p:cNvSpPr/>
          <p:nvPr/>
        </p:nvSpPr>
        <p:spPr>
          <a:xfrm>
            <a:off x="4232749" y="4477670"/>
            <a:ext cx="3783728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МАГНИТНОЕ ИЗЛУЧЕНИЕ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651F3FD-3BD3-40D2-B453-7589A9FDBED8}"/>
              </a:ext>
            </a:extLst>
          </p:cNvPr>
          <p:cNvSpPr/>
          <p:nvPr/>
        </p:nvSpPr>
        <p:spPr>
          <a:xfrm>
            <a:off x="492370" y="1813438"/>
            <a:ext cx="2707063" cy="736528"/>
          </a:xfrm>
          <a:prstGeom prst="roundRect">
            <a:avLst/>
          </a:prstGeom>
          <a:solidFill>
            <a:srgbClr val="A9D18E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ЭКОЛОГИЯ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8878B02-DEE8-4CFF-B805-D8C7A0C3F0B4}"/>
              </a:ext>
            </a:extLst>
          </p:cNvPr>
          <p:cNvSpPr/>
          <p:nvPr/>
        </p:nvSpPr>
        <p:spPr>
          <a:xfrm>
            <a:off x="4769429" y="1816041"/>
            <a:ext cx="2653137" cy="7365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ГЕОФИЗИКА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4C709DE-6583-4D91-BFFD-4AC4734757E9}"/>
              </a:ext>
            </a:extLst>
          </p:cNvPr>
          <p:cNvSpPr/>
          <p:nvPr/>
        </p:nvSpPr>
        <p:spPr>
          <a:xfrm>
            <a:off x="9046493" y="1813438"/>
            <a:ext cx="2653137" cy="7365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ГЕОГРАФИЯ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967CD67-8F5A-44D9-8FD2-5A01CF296461}"/>
              </a:ext>
            </a:extLst>
          </p:cNvPr>
          <p:cNvSpPr/>
          <p:nvPr/>
        </p:nvSpPr>
        <p:spPr>
          <a:xfrm>
            <a:off x="552794" y="4468815"/>
            <a:ext cx="2586213" cy="526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ДЗЗ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4D9E-CCF8-4119-9CBA-30EBBA5E4526}"/>
              </a:ext>
            </a:extLst>
          </p:cNvPr>
          <p:cNvSpPr/>
          <p:nvPr/>
        </p:nvSpPr>
        <p:spPr>
          <a:xfrm>
            <a:off x="552794" y="5282909"/>
            <a:ext cx="2646639" cy="526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БИОИНДИКАЦИЯ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65E5A92-E7CA-4C1F-ACFB-C674DCA74D71}"/>
              </a:ext>
            </a:extLst>
          </p:cNvPr>
          <p:cNvSpPr/>
          <p:nvPr/>
        </p:nvSpPr>
        <p:spPr>
          <a:xfrm>
            <a:off x="4232749" y="2909422"/>
            <a:ext cx="3783728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ШУМ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7C2A0BB-0E65-42A2-A342-B0554877E33C}"/>
              </a:ext>
            </a:extLst>
          </p:cNvPr>
          <p:cNvCxnSpPr>
            <a:stCxn id="3" idx="2"/>
            <a:endCxn id="9" idx="0"/>
          </p:cNvCxnSpPr>
          <p:nvPr/>
        </p:nvCxnSpPr>
        <p:spPr>
          <a:xfrm flipH="1">
            <a:off x="1845902" y="1044600"/>
            <a:ext cx="4250097" cy="768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42B0336-2753-40D6-B6A6-8F97720001CA}"/>
              </a:ext>
            </a:extLst>
          </p:cNvPr>
          <p:cNvCxnSpPr>
            <a:stCxn id="3" idx="2"/>
            <a:endCxn id="11" idx="0"/>
          </p:cNvCxnSpPr>
          <p:nvPr/>
        </p:nvCxnSpPr>
        <p:spPr>
          <a:xfrm flipH="1">
            <a:off x="6095998" y="1044600"/>
            <a:ext cx="1" cy="771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279B988-2F55-4BA4-8C2D-FF6F4E4E53B9}"/>
              </a:ext>
            </a:extLst>
          </p:cNvPr>
          <p:cNvCxnSpPr>
            <a:stCxn id="3" idx="2"/>
            <a:endCxn id="12" idx="0"/>
          </p:cNvCxnSpPr>
          <p:nvPr/>
        </p:nvCxnSpPr>
        <p:spPr>
          <a:xfrm>
            <a:off x="6095999" y="1044600"/>
            <a:ext cx="4277063" cy="768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BECBB3A-F912-4C8D-A2AF-F484CF7EF7A8}"/>
              </a:ext>
            </a:extLst>
          </p:cNvPr>
          <p:cNvSpPr/>
          <p:nvPr/>
        </p:nvSpPr>
        <p:spPr>
          <a:xfrm>
            <a:off x="4232749" y="5250373"/>
            <a:ext cx="3783728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СПУТНИКОВЫЕ ДАННЫЕ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46024E94-0EF0-472F-97DD-557B6D4D82E5}"/>
              </a:ext>
            </a:extLst>
          </p:cNvPr>
          <p:cNvSpPr/>
          <p:nvPr/>
        </p:nvSpPr>
        <p:spPr>
          <a:xfrm>
            <a:off x="552793" y="6068856"/>
            <a:ext cx="2646639" cy="526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ПРОДУКТЫ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4B8FA34-35FD-419B-994B-6F36B5A487D7}"/>
              </a:ext>
            </a:extLst>
          </p:cNvPr>
          <p:cNvSpPr/>
          <p:nvPr/>
        </p:nvSpPr>
        <p:spPr>
          <a:xfrm>
            <a:off x="4232749" y="6020052"/>
            <a:ext cx="3783728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СЕЙСМИКА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27AA80D-BC72-479C-83A0-95B173273BFA}"/>
              </a:ext>
            </a:extLst>
          </p:cNvPr>
          <p:cNvSpPr/>
          <p:nvPr/>
        </p:nvSpPr>
        <p:spPr>
          <a:xfrm>
            <a:off x="8604169" y="2885469"/>
            <a:ext cx="3409640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БИЗНЕС-ПЛАН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CCAFEC6-6D35-43BC-9019-BD8E4F95D806}"/>
              </a:ext>
            </a:extLst>
          </p:cNvPr>
          <p:cNvSpPr/>
          <p:nvPr/>
        </p:nvSpPr>
        <p:spPr>
          <a:xfrm>
            <a:off x="8604169" y="3682125"/>
            <a:ext cx="3409640" cy="559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ТОРГОВЛЯ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E272412-2D06-4DA4-AB97-8A0800793933}"/>
              </a:ext>
            </a:extLst>
          </p:cNvPr>
          <p:cNvSpPr/>
          <p:nvPr/>
        </p:nvSpPr>
        <p:spPr>
          <a:xfrm>
            <a:off x="8604169" y="4468815"/>
            <a:ext cx="3409640" cy="7815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МЕЖДУНАРОДНЫЕ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142749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D795B1C-D02E-40CD-B3C8-30341F2B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1" y="88872"/>
            <a:ext cx="5312898" cy="197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BB5B84-2853-43B8-A846-12EEB4630A4D}"/>
              </a:ext>
            </a:extLst>
          </p:cNvPr>
          <p:cNvSpPr txBox="1"/>
          <p:nvPr/>
        </p:nvSpPr>
        <p:spPr>
          <a:xfrm>
            <a:off x="1582391" y="633047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+mj-lt"/>
              </a:rPr>
              <a:t>СОТРУДНИЧЕСТВО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173F4-5F65-4E24-AC73-0DE3B764CB40}"/>
              </a:ext>
            </a:extLst>
          </p:cNvPr>
          <p:cNvSpPr txBox="1"/>
          <p:nvPr/>
        </p:nvSpPr>
        <p:spPr>
          <a:xfrm>
            <a:off x="699867" y="2333684"/>
            <a:ext cx="107922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/>
              <a:t>Проведение ведущими преподавателями кафедр открытых лекций по общей геологии, экологии и природопользованию, гидрогеологии, геоморфологии, минералогии, </a:t>
            </a:r>
            <a:r>
              <a:rPr lang="ru-RU" sz="2400" dirty="0" err="1"/>
              <a:t>геммологии</a:t>
            </a:r>
            <a:r>
              <a:rPr lang="ru-RU" sz="2400" dirty="0"/>
              <a:t>,  ландшафтоведению, почвоведению и </a:t>
            </a:r>
            <a:r>
              <a:rPr lang="ru-RU" sz="2400" dirty="0" err="1"/>
              <a:t>т.д</a:t>
            </a:r>
            <a:r>
              <a:rPr lang="ru-RU" sz="2400" dirty="0"/>
              <a:t>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Организация учебно-полевых маршрутов на особо охраняемые природные территории;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Помощь в организации и проведении летней полевой географо-экологической практики на территории города Москвы и Московской Области;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Предоставление лабораторного и исследовательского оборудования;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Предоставление возможности работать в картографических и экологических программах.</a:t>
            </a:r>
          </a:p>
          <a:p>
            <a:pPr marL="457200" indent="-457200" algn="just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363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C14E652-B4E0-4FA7-B582-E282CE56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17" y="116964"/>
            <a:ext cx="6930683" cy="207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A58D7-81D6-4923-AE78-94300DFCA1AE}"/>
              </a:ext>
            </a:extLst>
          </p:cNvPr>
          <p:cNvSpPr txBox="1"/>
          <p:nvPr/>
        </p:nvSpPr>
        <p:spPr>
          <a:xfrm>
            <a:off x="864938" y="505723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+mj-lt"/>
              </a:rPr>
              <a:t>СОТРУДНИЧЕСТВО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1393E-6887-47C9-907B-D0EB3FB6900A}"/>
              </a:ext>
            </a:extLst>
          </p:cNvPr>
          <p:cNvSpPr txBox="1"/>
          <p:nvPr/>
        </p:nvSpPr>
        <p:spPr>
          <a:xfrm>
            <a:off x="699867" y="2567784"/>
            <a:ext cx="107922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/>
              <a:t>Проведение ведущими преподавателями кафедр открытых лекций по топографии и картографии, основам дистанционного зондирования Земли, дешифрированию </a:t>
            </a:r>
            <a:r>
              <a:rPr lang="ru-RU" sz="2400" dirty="0" err="1"/>
              <a:t>аэро</a:t>
            </a:r>
            <a:r>
              <a:rPr lang="ru-RU" sz="2400" dirty="0"/>
              <a:t>- и </a:t>
            </a:r>
            <a:r>
              <a:rPr lang="ru-RU" sz="2400" dirty="0" err="1"/>
              <a:t>космоснимков</a:t>
            </a:r>
            <a:r>
              <a:rPr lang="ru-RU" sz="2400" dirty="0"/>
              <a:t> и т.д.;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Помощь в организации учебно-полевых маршрутов по геодезической работе с нивелирами и теодолитами;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Помощь в организации и проведении летней полевой географо-экологической практики на территории города Москвы и Московской Области;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Предоставление литературных, справочных и картографических материалов.</a:t>
            </a:r>
          </a:p>
          <a:p>
            <a:pPr marL="457200" indent="-457200" algn="just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544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809BBB0-8397-47AD-AF79-E4A4C195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71" y="-281354"/>
            <a:ext cx="3516924" cy="351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7D0C3-A3B2-4E8F-84CC-E6FCBF4089B1}"/>
              </a:ext>
            </a:extLst>
          </p:cNvPr>
          <p:cNvSpPr txBox="1"/>
          <p:nvPr/>
        </p:nvSpPr>
        <p:spPr>
          <a:xfrm>
            <a:off x="1934083" y="1308297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+mj-lt"/>
              </a:rPr>
              <a:t>СОТРУДНИЧЕСТВО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BEF34-8488-457F-A426-F23FE9F2C9CC}"/>
              </a:ext>
            </a:extLst>
          </p:cNvPr>
          <p:cNvSpPr txBox="1"/>
          <p:nvPr/>
        </p:nvSpPr>
        <p:spPr>
          <a:xfrm>
            <a:off x="699866" y="3107793"/>
            <a:ext cx="10792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dirty="0"/>
              <a:t>Предоставление возможности посещения лекций по почвоведению, морфологической структуре почв, биоразнообразию и т.д.;</a:t>
            </a:r>
          </a:p>
          <a:p>
            <a:pPr marL="457200" indent="-457200" algn="just">
              <a:buAutoNum type="arabicPeriod"/>
            </a:pPr>
            <a:r>
              <a:rPr lang="ru-RU" sz="2400" dirty="0"/>
              <a:t>Помощь в подготовке и создании научно-исследовательских работах и проектах по почвоведению и биоразнообразию. </a:t>
            </a:r>
          </a:p>
          <a:p>
            <a:pPr marL="457200" indent="-457200" algn="just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071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10BE5B-AA46-4783-8174-8D32FB53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1457BA-F241-4CF7-9ED5-F53AE921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218" y="706901"/>
            <a:ext cx="3967091" cy="2975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0A64B-CB7B-4EC6-B38A-9A21D92D2E85}"/>
              </a:ext>
            </a:extLst>
          </p:cNvPr>
          <p:cNvSpPr txBox="1"/>
          <p:nvPr/>
        </p:nvSpPr>
        <p:spPr>
          <a:xfrm>
            <a:off x="1392516" y="225082"/>
            <a:ext cx="2921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КОНФЕРЕНЦИИ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5C693-F70F-48BB-AD9B-9AF8722F5800}"/>
              </a:ext>
            </a:extLst>
          </p:cNvPr>
          <p:cNvSpPr txBox="1"/>
          <p:nvPr/>
        </p:nvSpPr>
        <p:spPr>
          <a:xfrm>
            <a:off x="192260" y="897779"/>
            <a:ext cx="50127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/>
              <a:t>XVI</a:t>
            </a:r>
            <a:r>
              <a:rPr lang="ru-RU" dirty="0"/>
              <a:t> Международная научно-практическая конференция «Новые идеи в науках о Земле»;</a:t>
            </a:r>
          </a:p>
          <a:p>
            <a:pPr marL="342900" indent="-342900" algn="just">
              <a:buAutoNum type="arabicPeriod"/>
            </a:pPr>
            <a:r>
              <a:rPr lang="en-US" dirty="0"/>
              <a:t>XIX </a:t>
            </a:r>
            <a:r>
              <a:rPr lang="ru-RU" dirty="0"/>
              <a:t>Международный конкурс научно-исследовательских и творческих работ учащихся «Старт в науке»;</a:t>
            </a:r>
          </a:p>
          <a:p>
            <a:pPr marL="342900" indent="-342900" algn="just">
              <a:buAutoNum type="arabicPeriod"/>
            </a:pPr>
            <a:r>
              <a:rPr lang="ru-RU" dirty="0"/>
              <a:t>Научная-практическая конференция РГО по приоритетным направлениям географии и смежных наук «Сила в открытиях»;</a:t>
            </a:r>
          </a:p>
          <a:p>
            <a:pPr marL="342900" indent="-342900" algn="just">
              <a:buAutoNum type="arabicPeriod"/>
            </a:pPr>
            <a:r>
              <a:rPr lang="ru-RU" dirty="0"/>
              <a:t>Научно-практическая конференция с международным участием «Наука настоящего и будущего»;</a:t>
            </a:r>
          </a:p>
          <a:p>
            <a:pPr marL="342900" indent="-342900" algn="just">
              <a:buAutoNum type="arabicPeriod"/>
            </a:pPr>
            <a:r>
              <a:rPr lang="ru-RU" dirty="0"/>
              <a:t>Научно-практическая конференция «Наука для жизни»;</a:t>
            </a:r>
          </a:p>
          <a:p>
            <a:pPr marL="342900" indent="-342900" algn="just">
              <a:buAutoNum type="arabicPeriod"/>
            </a:pPr>
            <a:r>
              <a:rPr lang="ru-RU" dirty="0"/>
              <a:t>Конференция «Курчатовский проект — от знаний к практике, от практики к результату»;</a:t>
            </a:r>
          </a:p>
          <a:p>
            <a:pPr marL="342900" indent="-342900" algn="just">
              <a:buAutoNum type="arabicPeriod"/>
            </a:pPr>
            <a:r>
              <a:rPr lang="en-US" dirty="0"/>
              <a:t>IV</a:t>
            </a:r>
            <a:r>
              <a:rPr lang="ru-RU" dirty="0"/>
              <a:t> Международная конференция учащихся «Научно-творческий форум»;</a:t>
            </a:r>
          </a:p>
          <a:p>
            <a:pPr marL="342900" indent="-342900" algn="just">
              <a:buAutoNum type="arabicPeriod"/>
            </a:pPr>
            <a:r>
              <a:rPr lang="ru-RU" dirty="0"/>
              <a:t>Гимназическая конференция научных проектов и исследований «За страницами школьных учебников».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734B0-BDDF-418C-8886-7B1A9ED27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356" y="-6070"/>
            <a:ext cx="3384340" cy="25382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631D91-33A1-43EF-ABC8-117066EDA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356" y="2748477"/>
            <a:ext cx="3384341" cy="2538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F8F63D-81AC-49AD-8BB8-07FE8C2C4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062" y="4017605"/>
            <a:ext cx="3761938" cy="28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41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500</Words>
  <Application>Microsoft Office PowerPoint</Application>
  <PresentationFormat>Широкоэкранный</PresentationFormat>
  <Paragraphs>117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8</cp:revision>
  <dcterms:created xsi:type="dcterms:W3CDTF">2022-11-16T15:37:19Z</dcterms:created>
  <dcterms:modified xsi:type="dcterms:W3CDTF">2024-02-09T17:59:37Z</dcterms:modified>
</cp:coreProperties>
</file>