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81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9583-7489-4193-B835-FF69BB42DEC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17C6-6A3C-4596-8574-544E8821EF5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9583-7489-4193-B835-FF69BB42DEC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17C6-6A3C-4596-8574-544E8821EF5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9583-7489-4193-B835-FF69BB42DEC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17C6-6A3C-4596-8574-544E8821EF5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9583-7489-4193-B835-FF69BB42DEC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17C6-6A3C-4596-8574-544E8821EF5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9583-7489-4193-B835-FF69BB42DEC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17C6-6A3C-4596-8574-544E8821EF5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9583-7489-4193-B835-FF69BB42DEC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17C6-6A3C-4596-8574-544E8821EF5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9583-7489-4193-B835-FF69BB42DEC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17C6-6A3C-4596-8574-544E8821EF5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9583-7489-4193-B835-FF69BB42DECD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17C6-6A3C-4596-8574-544E8821EF5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9583-7489-4193-B835-FF69BB42DECD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17C6-6A3C-4596-8574-544E8821EF5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9583-7489-4193-B835-FF69BB42DECD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17C6-6A3C-4596-8574-544E8821EF5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9583-7489-4193-B835-FF69BB42DEC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17C6-6A3C-4596-8574-544E8821EF5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9583-7489-4193-B835-FF69BB42DEC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17C6-6A3C-4596-8574-544E8821EF5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9583-7489-4193-B835-FF69BB42DEC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17C6-6A3C-4596-8574-544E8821EF5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9583-7489-4193-B835-FF69BB42DEC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17C6-6A3C-4596-8574-544E8821EF5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9583-7489-4193-B835-FF69BB42DEC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17C6-6A3C-4596-8574-544E8821EF5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9583-7489-4193-B835-FF69BB42DEC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17C6-6A3C-4596-8574-544E8821EF5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9583-7489-4193-B835-FF69BB42DEC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17C6-6A3C-4596-8574-544E8821EF5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9583-7489-4193-B835-FF69BB42DECD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17C6-6A3C-4596-8574-544E8821EF5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9583-7489-4193-B835-FF69BB42DECD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17C6-6A3C-4596-8574-544E8821EF5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9583-7489-4193-B835-FF69BB42DECD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17C6-6A3C-4596-8574-544E8821EF5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9583-7489-4193-B835-FF69BB42DEC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17C6-6A3C-4596-8574-544E8821EF5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59583-7489-4193-B835-FF69BB42DEC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17C6-6A3C-4596-8574-544E8821EF52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59583-7489-4193-B835-FF69BB42DEC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F17C6-6A3C-4596-8574-544E8821EF52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59583-7489-4193-B835-FF69BB42DEC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F17C6-6A3C-4596-8574-544E8821EF52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image" Target="../media/image11.jpeg"/><Relationship Id="rId7" Type="http://schemas.openxmlformats.org/officeDocument/2006/relationships/image" Target="../media/image10.jpeg"/><Relationship Id="rId6" Type="http://schemas.openxmlformats.org/officeDocument/2006/relationships/image" Target="../media/image9.jpeg"/><Relationship Id="rId5" Type="http://schemas.openxmlformats.org/officeDocument/2006/relationships/image" Target="file:///C:\Users\&#1053;&#1072;&#1090;&#1072;&#1083;&#1080;\AppData\Local\Temp\wps\INetCache\312888b1b71d8e1efde7148d2453f54d" TargetMode="External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7145" y="1058545"/>
            <a:ext cx="9144000" cy="3005455"/>
          </a:xfrm>
        </p:spPr>
        <p:txBody>
          <a:bodyPr>
            <a:normAutofit/>
          </a:bodyPr>
          <a:lstStyle/>
          <a:p>
            <a:r>
              <a:rPr lang="ru-RU" altLang="en-US" sz="4445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ВОЛОНТЁР РГО НА ЗАПОВЕДНЫХ ТЕРРИТОРИЯХ</a:t>
            </a:r>
            <a:endParaRPr lang="ru-RU" altLang="en-US" sz="4445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063852"/>
            <a:ext cx="9144000" cy="1655762"/>
          </a:xfrm>
        </p:spPr>
        <p:txBody>
          <a:bodyPr/>
          <a:lstStyle/>
          <a:p>
            <a:r>
              <a:rPr lang="ru-RU" altLang="en-US" sz="2000" dirty="0"/>
              <a:t>По материалам работы в национальном парке «Башкирия»</a:t>
            </a:r>
            <a:endParaRPr lang="ru-RU" altLang="en-US" sz="2000" dirty="0"/>
          </a:p>
          <a:p>
            <a:r>
              <a:rPr lang="ru-RU" altLang="en-US" sz="2000" dirty="0"/>
              <a:t>(</a:t>
            </a:r>
            <a:r>
              <a:rPr lang="en-US" altLang="ru-RU" sz="2000" dirty="0"/>
              <a:t>1-10 </a:t>
            </a:r>
            <a:r>
              <a:rPr lang="ru-RU" altLang="en-US" sz="2000" dirty="0"/>
              <a:t>июля 2019)</a:t>
            </a:r>
            <a:endParaRPr lang="ru-RU" altLang="en-US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2618" y="189635"/>
            <a:ext cx="9571182" cy="927966"/>
          </a:xfrm>
        </p:spPr>
        <p:txBody>
          <a:bodyPr/>
          <a:lstStyle/>
          <a:p>
            <a:r>
              <a:rPr lang="ru-RU" altLang="en-US" dirty="0"/>
              <a:t>Структура</a:t>
            </a:r>
            <a:endParaRPr lang="ru-RU" altLang="en-US" dirty="0"/>
          </a:p>
        </p:txBody>
      </p:sp>
      <p:grpSp>
        <p:nvGrpSpPr>
          <p:cNvPr id="4" name="Group 2"/>
          <p:cNvGrpSpPr/>
          <p:nvPr/>
        </p:nvGrpSpPr>
        <p:grpSpPr bwMode="auto">
          <a:xfrm>
            <a:off x="3846576" y="4438217"/>
            <a:ext cx="4800600" cy="488950"/>
            <a:chOff x="1440" y="1482"/>
            <a:chExt cx="3024" cy="308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gray">
            <a:xfrm>
              <a:off x="1878" y="1482"/>
              <a:ext cx="2586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altLang="en-US" sz="2400">
                  <a:solidFill>
                    <a:srgbClr val="000000"/>
                  </a:solidFill>
                </a:rPr>
                <a:t>Досуг</a:t>
              </a:r>
              <a:endParaRPr lang="ru-RU" alt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7"/>
          <p:cNvGrpSpPr/>
          <p:nvPr/>
        </p:nvGrpSpPr>
        <p:grpSpPr bwMode="auto">
          <a:xfrm>
            <a:off x="3846576" y="1923617"/>
            <a:ext cx="4845050" cy="488950"/>
            <a:chOff x="1440" y="2072"/>
            <a:chExt cx="3052" cy="308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gray">
            <a:xfrm>
              <a:off x="1878" y="2072"/>
              <a:ext cx="2614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altLang="en-US" sz="2400">
                  <a:solidFill>
                    <a:srgbClr val="000000"/>
                  </a:solidFill>
                </a:rPr>
                <a:t>Как стать волонтёром РГО</a:t>
              </a:r>
              <a:endParaRPr lang="ru-RU" alt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" name="Group 12"/>
          <p:cNvGrpSpPr/>
          <p:nvPr/>
        </p:nvGrpSpPr>
        <p:grpSpPr bwMode="auto">
          <a:xfrm>
            <a:off x="3846576" y="2761817"/>
            <a:ext cx="4800600" cy="488950"/>
            <a:chOff x="1440" y="2682"/>
            <a:chExt cx="3024" cy="308"/>
          </a:xfrm>
        </p:grpSpPr>
        <p:sp>
          <p:nvSpPr>
            <p:cNvPr id="15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gray">
            <a:xfrm>
              <a:off x="1878" y="2682"/>
              <a:ext cx="2586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altLang="en-US" sz="2400">
                  <a:solidFill>
                    <a:srgbClr val="000000"/>
                  </a:solidFill>
                </a:rPr>
                <a:t>НП «Башкирия»</a:t>
              </a:r>
              <a:endParaRPr lang="ru-RU" alt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9" name="Group 17"/>
          <p:cNvGrpSpPr/>
          <p:nvPr/>
        </p:nvGrpSpPr>
        <p:grpSpPr bwMode="auto">
          <a:xfrm>
            <a:off x="3848164" y="3600017"/>
            <a:ext cx="4799013" cy="488950"/>
            <a:chOff x="1441" y="3272"/>
            <a:chExt cx="3023" cy="308"/>
          </a:xfrm>
        </p:grpSpPr>
        <p:sp>
          <p:nvSpPr>
            <p:cNvPr id="20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gray">
            <a:xfrm>
              <a:off x="1878" y="3272"/>
              <a:ext cx="2586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altLang="en-US" sz="2400">
                  <a:solidFill>
                    <a:srgbClr val="000000"/>
                  </a:solidFill>
                </a:rPr>
                <a:t>Рабочий процесс и команда</a:t>
              </a:r>
              <a:endParaRPr lang="ru-RU" alt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24" name="Group 22"/>
          <p:cNvGrpSpPr/>
          <p:nvPr/>
        </p:nvGrpSpPr>
        <p:grpSpPr bwMode="auto">
          <a:xfrm>
            <a:off x="3617976" y="5185929"/>
            <a:ext cx="5029200" cy="601663"/>
            <a:chOff x="1296" y="3201"/>
            <a:chExt cx="3168" cy="379"/>
          </a:xfrm>
        </p:grpSpPr>
        <p:sp>
          <p:nvSpPr>
            <p:cNvPr id="25" name="Line 23"/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25"/>
            <p:cNvSpPr txBox="1">
              <a:spLocks noChangeArrowheads="1"/>
            </p:cNvSpPr>
            <p:nvPr/>
          </p:nvSpPr>
          <p:spPr bwMode="gray">
            <a:xfrm>
              <a:off x="1878" y="3272"/>
              <a:ext cx="2586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ru-RU" altLang="en-US" sz="2400">
                  <a:solidFill>
                    <a:srgbClr val="000000"/>
                  </a:solidFill>
                </a:rPr>
                <a:t>Ответы на вопросы</a:t>
              </a:r>
              <a:endParaRPr lang="ru-RU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28" name="Text Box 26"/>
            <p:cNvSpPr txBox="1">
              <a:spLocks noChangeArrowheads="1"/>
            </p:cNvSpPr>
            <p:nvPr/>
          </p:nvSpPr>
          <p:spPr bwMode="gray">
            <a:xfrm>
              <a:off x="1296" y="3201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</a:rPr>
                <a:t>5</a:t>
              </a:r>
              <a:endParaRPr lang="en-US" sz="2400" b="1">
                <a:solidFill>
                  <a:schemeClr val="tx1"/>
                </a:solidFill>
              </a:endParaRPr>
            </a:p>
          </p:txBody>
        </p:sp>
      </p:grpSp>
      <p:sp>
        <p:nvSpPr>
          <p:cNvPr id="3" name="Text Box 26"/>
          <p:cNvSpPr txBox="1">
            <a:spLocks noChangeArrowheads="1"/>
          </p:cNvSpPr>
          <p:nvPr/>
        </p:nvSpPr>
        <p:spPr bwMode="gray">
          <a:xfrm flipH="1">
            <a:off x="3617595" y="4358005"/>
            <a:ext cx="35433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r>
              <a:rPr lang="ru-RU" altLang="en-US" sz="2400" b="1">
                <a:solidFill>
                  <a:schemeClr val="tx1"/>
                </a:solidFill>
              </a:rPr>
              <a:t>4</a:t>
            </a:r>
            <a:endParaRPr lang="ru-RU" altLang="en-US" sz="2400" b="1">
              <a:solidFill>
                <a:schemeClr val="tx1"/>
              </a:solidFill>
            </a:endParaRP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gray">
          <a:xfrm flipH="1">
            <a:off x="3618230" y="3530600"/>
            <a:ext cx="35433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r>
              <a:rPr lang="ru-RU" altLang="en-US" sz="2400" b="1">
                <a:solidFill>
                  <a:schemeClr val="tx1"/>
                </a:solidFill>
              </a:rPr>
              <a:t>3</a:t>
            </a:r>
            <a:endParaRPr lang="ru-RU" altLang="en-US" sz="2400" b="1">
              <a:solidFill>
                <a:schemeClr val="tx1"/>
              </a:solidFill>
            </a:endParaRP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gray">
          <a:xfrm flipH="1">
            <a:off x="3618230" y="2623185"/>
            <a:ext cx="35433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r>
              <a:rPr lang="ru-RU" altLang="en-US" sz="2400" b="1">
                <a:solidFill>
                  <a:schemeClr val="tx1"/>
                </a:solidFill>
              </a:rPr>
              <a:t>2</a:t>
            </a:r>
            <a:endParaRPr lang="ru-RU" altLang="en-US" sz="2400" b="1">
              <a:solidFill>
                <a:schemeClr val="tx1"/>
              </a:solidFill>
            </a:endParaRPr>
          </a:p>
        </p:txBody>
      </p:sp>
      <p:sp>
        <p:nvSpPr>
          <p:cNvPr id="31" name="Text Box 26"/>
          <p:cNvSpPr txBox="1">
            <a:spLocks noChangeArrowheads="1"/>
          </p:cNvSpPr>
          <p:nvPr/>
        </p:nvSpPr>
        <p:spPr bwMode="gray">
          <a:xfrm flipH="1">
            <a:off x="3618230" y="1807210"/>
            <a:ext cx="35433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r>
              <a:rPr lang="ru-RU" altLang="en-US" sz="2400" b="1">
                <a:solidFill>
                  <a:schemeClr val="tx1"/>
                </a:solidFill>
              </a:rPr>
              <a:t>1</a:t>
            </a:r>
            <a:endParaRPr lang="ru-RU" altLang="en-US" sz="24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2565"/>
            <a:ext cx="10515600" cy="650240"/>
          </a:xfrm>
        </p:spPr>
        <p:txBody>
          <a:bodyPr>
            <a:normAutofit fontScale="90000"/>
          </a:bodyPr>
          <a:p>
            <a:pPr algn="ctr"/>
            <a:r>
              <a:rPr lang="ru-RU" altLang="en-US" sz="2665" b="1"/>
              <a:t>Как стать волонтёром РГО: ищем информацию об актуальных проектах и проходим конкурсный отбор</a:t>
            </a:r>
            <a:endParaRPr lang="ru-RU" altLang="en-US" sz="2665" b="1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080125" y="1158240"/>
            <a:ext cx="5384800" cy="1289685"/>
          </a:xfrm>
        </p:spPr>
        <p:txBody>
          <a:bodyPr>
            <a:normAutofit/>
          </a:bodyPr>
          <a:p>
            <a:pPr marL="0" indent="0" algn="just" fontAlgn="auto">
              <a:lnSpc>
                <a:spcPct val="70000"/>
              </a:lnSpc>
              <a:buNone/>
            </a:pPr>
            <a:r>
              <a:rPr lang="ru-RU" altLang="en-US" sz="2000"/>
              <a:t>Для успешного прохождения отбора у Вас обязательно должны быть </a:t>
            </a:r>
            <a:r>
              <a:rPr lang="ru-RU" altLang="en-US" sz="2000" b="1"/>
              <a:t>сертификат прививки от клещевого энцефалита, медицинская справка и отрицательный ПЦР-тест (тест на антитела)</a:t>
            </a:r>
            <a:r>
              <a:rPr lang="ru-RU" altLang="en-US" sz="2000"/>
              <a:t>!</a:t>
            </a:r>
            <a:endParaRPr lang="ru-RU" altLang="en-US" sz="2000"/>
          </a:p>
        </p:txBody>
      </p:sp>
      <p:pic>
        <p:nvPicPr>
          <p:cNvPr id="4" name="Изображение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055370"/>
            <a:ext cx="5147945" cy="3613150"/>
          </a:xfrm>
          <a:prstGeom prst="rect">
            <a:avLst/>
          </a:prstGeom>
        </p:spPr>
      </p:pic>
      <p:sp>
        <p:nvSpPr>
          <p:cNvPr id="7" name="Стрелка вниз 6"/>
          <p:cNvSpPr/>
          <p:nvPr/>
        </p:nvSpPr>
        <p:spPr>
          <a:xfrm rot="2580000">
            <a:off x="2916555" y="1132205"/>
            <a:ext cx="405130" cy="464820"/>
          </a:xfrm>
          <a:prstGeom prst="downArrow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8" name="Стрелка вниз 7"/>
          <p:cNvSpPr/>
          <p:nvPr/>
        </p:nvSpPr>
        <p:spPr>
          <a:xfrm rot="16200000">
            <a:off x="443230" y="4156710"/>
            <a:ext cx="466725" cy="556895"/>
          </a:xfrm>
          <a:prstGeom prst="downArrow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pic>
        <p:nvPicPr>
          <p:cNvPr id="9" name="Изображение 8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660" y="2565400"/>
            <a:ext cx="6116955" cy="4038600"/>
          </a:xfrm>
          <a:prstGeom prst="rect">
            <a:avLst/>
          </a:prstGeom>
        </p:spPr>
      </p:pic>
      <p:sp>
        <p:nvSpPr>
          <p:cNvPr id="10" name="Замещающее содержимое 2"/>
          <p:cNvSpPr>
            <a:spLocks noGrp="1"/>
          </p:cNvSpPr>
          <p:nvPr/>
        </p:nvSpPr>
        <p:spPr>
          <a:xfrm>
            <a:off x="608330" y="5081270"/>
            <a:ext cx="4928235" cy="14668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70000"/>
              </a:lnSpc>
            </a:pPr>
            <a:r>
              <a:rPr lang="ru-RU" altLang="en-US"/>
              <a:t>сайты rgo.ru или </a:t>
            </a:r>
            <a:r>
              <a:rPr lang="ru-RU" altLang="en-US">
                <a:sym typeface="+mn-ea"/>
              </a:rPr>
              <a:t>mk.rgo.ru</a:t>
            </a:r>
            <a:endParaRPr lang="ru-RU" altLang="en-US"/>
          </a:p>
          <a:p>
            <a:pPr fontAlgn="auto">
              <a:lnSpc>
                <a:spcPct val="70000"/>
              </a:lnSpc>
            </a:pPr>
            <a:r>
              <a:rPr lang="ru-RU" altLang="en-US"/>
              <a:t>аккаунты РГО и МК РГО в социальных сетях</a:t>
            </a:r>
            <a:endParaRPr lang="ru-RU" altLang="en-US"/>
          </a:p>
          <a:p>
            <a:pPr fontAlgn="auto">
              <a:lnSpc>
                <a:spcPct val="70000"/>
              </a:lnSpc>
            </a:pPr>
            <a:r>
              <a:rPr lang="ru-RU" altLang="en-US"/>
              <a:t>рассылка по почте для волонтёров РГО</a:t>
            </a:r>
            <a:endParaRPr lang="ru-RU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07010" y="355600"/>
            <a:ext cx="10515600" cy="476885"/>
          </a:xfrm>
        </p:spPr>
        <p:txBody>
          <a:bodyPr>
            <a:normAutofit fontScale="90000"/>
          </a:bodyPr>
          <a:p>
            <a:pPr algn="ctr"/>
            <a:r>
              <a:rPr lang="ru-RU" altLang="ru-RU" sz="2665" b="1"/>
              <a:t>Немного о национальном парке «Башкирия»</a:t>
            </a:r>
            <a:endParaRPr lang="ru-RU" altLang="ru-RU" sz="2665" b="1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805815" y="920750"/>
            <a:ext cx="10887710" cy="2960370"/>
          </a:xfrm>
        </p:spPr>
        <p:txBody>
          <a:bodyPr>
            <a:normAutofit/>
          </a:bodyPr>
          <a:p>
            <a:pPr algn="just" fontAlgn="auto">
              <a:lnSpc>
                <a:spcPct val="60000"/>
              </a:lnSpc>
            </a:pPr>
            <a:r>
              <a:rPr lang="ru-RU" altLang="en-US" sz="2000"/>
              <a:t>Образован 11 сентября 1986 года на территории Мелеузского района Республики Башкортостан.</a:t>
            </a:r>
            <a:endParaRPr lang="ru-RU" altLang="en-US" sz="2000"/>
          </a:p>
          <a:p>
            <a:pPr algn="just" fontAlgn="auto">
              <a:lnSpc>
                <a:spcPct val="60000"/>
              </a:lnSpc>
            </a:pPr>
            <a:r>
              <a:rPr lang="ru-RU" altLang="en-US" sz="2000"/>
              <a:t>Сохраняются природные комплексы и объекты горных лесов Южного Урала.</a:t>
            </a:r>
            <a:endParaRPr lang="ru-RU" altLang="en-US" sz="2000"/>
          </a:p>
          <a:p>
            <a:pPr algn="just" fontAlgn="auto">
              <a:lnSpc>
                <a:spcPct val="60000"/>
              </a:lnSpc>
            </a:pPr>
            <a:r>
              <a:rPr lang="ru-RU" altLang="en-US" sz="2000"/>
              <a:t> Наиболее привлекательные места — реки Белая и Нугуш, Кутукское урочище (36 карстовых пещер),Нугушское водохранилище.</a:t>
            </a:r>
            <a:endParaRPr lang="ru-RU" altLang="en-US" sz="2000"/>
          </a:p>
          <a:p>
            <a:pPr algn="just" fontAlgn="auto">
              <a:lnSpc>
                <a:spcPct val="60000"/>
              </a:lnSpc>
            </a:pPr>
            <a:r>
              <a:rPr lang="ru-RU" altLang="en-US" sz="2000"/>
              <a:t>Памятники природы: Куперлинский карстовый мост(остатки обвалившейся карстовой пещеры), урочище Кутук-Сумган (спелеологический музей-лаборатория с исчезающими речками) и «Медвежья поляна».</a:t>
            </a:r>
            <a:endParaRPr lang="ru-RU" altLang="en-US" sz="2000"/>
          </a:p>
        </p:txBody>
      </p:sp>
      <p:pic>
        <p:nvPicPr>
          <p:cNvPr id="4" name="Изображение 3" descr="CJRKFZJc6Z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6090" y="54610"/>
            <a:ext cx="915035" cy="94361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0" name="Изображение 99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Изображение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9088755" y="158115"/>
            <a:ext cx="1115060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Изображение 4" descr="IMG_55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2936875"/>
            <a:ext cx="4689475" cy="3126740"/>
          </a:xfrm>
          <a:prstGeom prst="rect">
            <a:avLst/>
          </a:prstGeom>
        </p:spPr>
      </p:pic>
      <p:pic>
        <p:nvPicPr>
          <p:cNvPr id="102" name="Изображение 101"/>
          <p:cNvPicPr/>
          <p:nvPr/>
        </p:nvPicPr>
        <p:blipFill>
          <a:blip r:embed="rId4" r:link="rId5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Изображение 102"/>
          <p:cNvPicPr/>
          <p:nvPr/>
        </p:nvPicPr>
        <p:blipFill>
          <a:blip r:embed="rId4" r:link="rId5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Изображение 103"/>
          <p:cNvPicPr/>
          <p:nvPr/>
        </p:nvPicPr>
        <p:blipFill>
          <a:blip r:embed="rId4" r:link="rId5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Изображение 8" descr="06_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7115" y="2678430"/>
            <a:ext cx="3644265" cy="36442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Изображение 9" descr="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7725" y="2499995"/>
            <a:ext cx="3669665" cy="2430145"/>
          </a:xfrm>
          <a:prstGeom prst="rect">
            <a:avLst/>
          </a:prstGeom>
        </p:spPr>
      </p:pic>
      <p:pic>
        <p:nvPicPr>
          <p:cNvPr id="105" name="Изображение 104"/>
          <p:cNvPicPr/>
          <p:nvPr/>
        </p:nvPicPr>
        <p:blipFill>
          <a:blip r:embed="rId8"/>
          <a:stretch>
            <a:fillRect/>
          </a:stretch>
        </p:blipFill>
        <p:spPr>
          <a:xfrm>
            <a:off x="8889365" y="5008880"/>
            <a:ext cx="2826385" cy="17627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Замещающее содержимое 2"/>
          <p:cNvSpPr>
            <a:spLocks noGrp="1"/>
          </p:cNvSpPr>
          <p:nvPr/>
        </p:nvSpPr>
        <p:spPr>
          <a:xfrm>
            <a:off x="151765" y="6232525"/>
            <a:ext cx="4601210" cy="40767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altLang="en-US" sz="1600"/>
              <a:t>Использованы фото автора и участников волонтёрского лагеря, сотрудников нац.парка, а также снимки из открытых источников</a:t>
            </a:r>
            <a:endParaRPr lang="ru-RU" altLang="en-US" sz="1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8850" y="211455"/>
            <a:ext cx="10515600" cy="410845"/>
          </a:xfrm>
        </p:spPr>
        <p:txBody>
          <a:bodyPr>
            <a:normAutofit fontScale="90000"/>
          </a:bodyPr>
          <a:p>
            <a:pPr algn="ctr"/>
            <a:r>
              <a:rPr lang="ru-RU" altLang="ru-RU" sz="2665" b="1"/>
              <a:t>Портреты волонтёров национального парка</a:t>
            </a:r>
            <a:endParaRPr lang="ru-RU" altLang="ru-RU" sz="2665" b="1"/>
          </a:p>
        </p:txBody>
      </p:sp>
      <p:pic>
        <p:nvPicPr>
          <p:cNvPr id="4" name="Изображение 3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115945"/>
            <a:ext cx="6506845" cy="374205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4-конечная звезда 4"/>
          <p:cNvSpPr/>
          <p:nvPr/>
        </p:nvSpPr>
        <p:spPr>
          <a:xfrm>
            <a:off x="0" y="4505325"/>
            <a:ext cx="290830" cy="30861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6" name="4-конечная звезда 5"/>
          <p:cNvSpPr/>
          <p:nvPr/>
        </p:nvSpPr>
        <p:spPr>
          <a:xfrm>
            <a:off x="553720" y="5077460"/>
            <a:ext cx="290830" cy="30861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7" name="4-конечная звезда 6"/>
          <p:cNvSpPr/>
          <p:nvPr/>
        </p:nvSpPr>
        <p:spPr>
          <a:xfrm>
            <a:off x="668020" y="5285740"/>
            <a:ext cx="290830" cy="30861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8" name="4-конечная звезда 7"/>
          <p:cNvSpPr/>
          <p:nvPr/>
        </p:nvSpPr>
        <p:spPr>
          <a:xfrm>
            <a:off x="1195070" y="5658485"/>
            <a:ext cx="290830" cy="30861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9" name="4-конечная звезда 8"/>
          <p:cNvSpPr/>
          <p:nvPr/>
        </p:nvSpPr>
        <p:spPr>
          <a:xfrm>
            <a:off x="1122045" y="5231130"/>
            <a:ext cx="290830" cy="30861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10" name="4-конечная звезда 9"/>
          <p:cNvSpPr/>
          <p:nvPr/>
        </p:nvSpPr>
        <p:spPr>
          <a:xfrm>
            <a:off x="486410" y="5721985"/>
            <a:ext cx="290830" cy="30861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pic>
        <p:nvPicPr>
          <p:cNvPr id="12" name="Изображение 11" descr="IMG_54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075" y="3205480"/>
            <a:ext cx="5344160" cy="3563620"/>
          </a:xfrm>
          <a:prstGeom prst="rect">
            <a:avLst/>
          </a:prstGeom>
        </p:spPr>
      </p:pic>
      <p:pic>
        <p:nvPicPr>
          <p:cNvPr id="13" name="Изображение 12" descr="nWW7AZ_hoH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" y="691515"/>
            <a:ext cx="4007485" cy="2355850"/>
          </a:xfrm>
          <a:prstGeom prst="rect">
            <a:avLst/>
          </a:prstGeom>
        </p:spPr>
      </p:pic>
      <p:pic>
        <p:nvPicPr>
          <p:cNvPr id="14" name="Изображение 13" descr="IMG_62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985" y="692785"/>
            <a:ext cx="3528695" cy="2352675"/>
          </a:xfrm>
          <a:prstGeom prst="rect">
            <a:avLst/>
          </a:prstGeom>
        </p:spPr>
      </p:pic>
      <p:pic>
        <p:nvPicPr>
          <p:cNvPr id="15" name="Изображение 14" descr="jz3tiB85D2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2130" y="694055"/>
            <a:ext cx="3816985" cy="23533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455"/>
            <a:ext cx="10515600" cy="497205"/>
          </a:xfrm>
        </p:spPr>
        <p:txBody>
          <a:bodyPr>
            <a:normAutofit/>
          </a:bodyPr>
          <a:p>
            <a:pPr algn="ctr"/>
            <a:r>
              <a:rPr lang="ru-RU" altLang="ru-RU" sz="2400" b="1"/>
              <a:t>Наша работа</a:t>
            </a:r>
            <a:endParaRPr lang="ru-RU" altLang="ru-RU" sz="2400" b="1"/>
          </a:p>
        </p:txBody>
      </p:sp>
      <p:pic>
        <p:nvPicPr>
          <p:cNvPr id="4" name="Изображение 3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705350" cy="3681095"/>
          </a:xfrm>
          <a:prstGeom prst="rect">
            <a:avLst/>
          </a:prstGeom>
        </p:spPr>
      </p:pic>
      <p:pic>
        <p:nvPicPr>
          <p:cNvPr id="5" name="Изображение 4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325" y="810895"/>
            <a:ext cx="3801110" cy="28702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34005" y="653415"/>
            <a:ext cx="608965" cy="499745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 altLang="en-US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3479165" y="1007745"/>
            <a:ext cx="1289685" cy="55435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9" name="Изображение 8" descr="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95" y="3898900"/>
            <a:ext cx="2876550" cy="2790825"/>
          </a:xfrm>
          <a:prstGeom prst="rect">
            <a:avLst/>
          </a:prstGeom>
          <a:ln w="19050">
            <a:gradFill>
              <a:gsLst>
                <a:gs pos="0">
                  <a:srgbClr val="14CD68"/>
                </a:gs>
                <a:gs pos="100000">
                  <a:srgbClr val="035C7D"/>
                </a:gs>
              </a:gsLst>
            </a:gradFill>
          </a:ln>
        </p:spPr>
      </p:pic>
      <p:pic>
        <p:nvPicPr>
          <p:cNvPr id="10" name="Изображение 9" descr="P_20190705_1526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410" y="340995"/>
            <a:ext cx="3473450" cy="6176010"/>
          </a:xfrm>
          <a:prstGeom prst="rect">
            <a:avLst/>
          </a:prstGeom>
        </p:spPr>
      </p:pic>
      <p:pic>
        <p:nvPicPr>
          <p:cNvPr id="11" name="Изображение 10" descr="IMG_55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1260" y="3879850"/>
            <a:ext cx="4241800" cy="28282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838200" y="283845"/>
            <a:ext cx="10515600" cy="487045"/>
          </a:xfrm>
        </p:spPr>
        <p:txBody>
          <a:bodyPr>
            <a:normAutofit/>
          </a:bodyPr>
          <a:p>
            <a:pPr algn="ctr"/>
            <a:r>
              <a:rPr lang="ru-RU" altLang="ru-RU" sz="2400" b="1"/>
              <a:t>Наши приключения</a:t>
            </a:r>
            <a:endParaRPr lang="ru-RU" altLang="ru-RU" sz="2400" b="1"/>
          </a:p>
        </p:txBody>
      </p:sp>
      <p:pic>
        <p:nvPicPr>
          <p:cNvPr id="16" name="Изображение 15" descr="d9bn9p0dO-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9260" y="842010"/>
            <a:ext cx="8793480" cy="586359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2970"/>
          </a:xfrm>
        </p:spPr>
        <p:txBody>
          <a:bodyPr>
            <a:normAutofit/>
          </a:bodyPr>
          <a:p>
            <a:pPr algn="ctr"/>
            <a:r>
              <a:rPr lang="ru-RU" altLang="ru-RU" sz="2665" b="1"/>
              <a:t>Спасибо за внимание!</a:t>
            </a:r>
            <a:br>
              <a:rPr lang="ru-RU" altLang="ru-RU" sz="2665" b="1"/>
            </a:br>
            <a:r>
              <a:rPr lang="ru-RU" altLang="ru-RU" sz="2665" b="1"/>
              <a:t>Жду Ваших вопросов :)</a:t>
            </a:r>
            <a:endParaRPr lang="ru-RU" altLang="ru-RU" sz="2665" b="1"/>
          </a:p>
        </p:txBody>
      </p:sp>
      <p:pic>
        <p:nvPicPr>
          <p:cNvPr id="4" name="Изображение 3" descr="QZ46ezqi-ok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1865" y="1320800"/>
            <a:ext cx="6469380" cy="51841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Замещающее содержимое 4" descr="IMG_5815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-500380" y="1736725"/>
            <a:ext cx="5721350" cy="381444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1298</Words>
  <Application>WPS Presentation</Application>
  <PresentationFormat>Широкоэкранный</PresentationFormat>
  <Paragraphs>52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8</vt:i4>
      </vt:variant>
    </vt:vector>
  </HeadingPairs>
  <TitlesOfParts>
    <vt:vector size="17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1_Тема Office</vt:lpstr>
      <vt:lpstr>ВОЛОНТЁР РГО НА ЗАПОВЕДНЫХ ТЕРРИТОРИЯХ</vt:lpstr>
      <vt:lpstr>Структура</vt:lpstr>
      <vt:lpstr>Как стать волонтёром РГО: ищем информацию об актуальных проектах и проходим конкурсный отбор</vt:lpstr>
      <vt:lpstr>Немного о национальном парке «Башкирия»</vt:lpstr>
      <vt:lpstr>Портреты волонтёров национального парка</vt:lpstr>
      <vt:lpstr>Наша работа</vt:lpstr>
      <vt:lpstr>Ваши вопросы!</vt:lpstr>
      <vt:lpstr>Ваши вопросы!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Натали</cp:lastModifiedBy>
  <cp:revision>13</cp:revision>
  <dcterms:created xsi:type="dcterms:W3CDTF">2021-04-10T07:14:00Z</dcterms:created>
  <dcterms:modified xsi:type="dcterms:W3CDTF">2021-10-23T06:55:37Z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DBA4B127428A4438B7B9AE881B8CCEF8</vt:lpwstr>
  </property>
  <property fmtid="{D5CDD505-2E9C-101B-9397-08002B2CF9AE}" pid="3" name="KSOProductBuildVer">
    <vt:lpwstr>1049-11.2.0.10323</vt:lpwstr>
  </property>
</Properties>
</file>